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2" r:id="rId4"/>
    <p:sldId id="259" r:id="rId5"/>
    <p:sldId id="257" r:id="rId6"/>
    <p:sldId id="260" r:id="rId7"/>
    <p:sldId id="258"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5" d="100"/>
          <a:sy n="75" d="100"/>
        </p:scale>
        <p:origin x="1594"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93F1FE8-99F1-4A6E-A8D1-0B3D6FDFCE18}" type="datetimeFigureOut">
              <a:rPr lang="en-GB" smtClean="0"/>
              <a:pPr/>
              <a:t>24/11/2024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B97FA3-5CF3-423D-836A-6575279C67AF}" type="slidenum">
              <a:rPr lang="en-GB" smtClean="0"/>
              <a:pPr/>
              <a:t>‹#›</a:t>
            </a:fld>
            <a:endParaRPr lang="en-GB"/>
          </a:p>
        </p:txBody>
      </p:sp>
    </p:spTree>
    <p:extLst>
      <p:ext uri="{BB962C8B-B14F-4D97-AF65-F5344CB8AC3E}">
        <p14:creationId xmlns:p14="http://schemas.microsoft.com/office/powerpoint/2010/main" val="433847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93F1FE8-99F1-4A6E-A8D1-0B3D6FDFCE18}" type="datetimeFigureOut">
              <a:rPr lang="en-GB" smtClean="0"/>
              <a:pPr/>
              <a:t>24/11/2024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B97FA3-5CF3-423D-836A-6575279C67AF}" type="slidenum">
              <a:rPr lang="en-GB" smtClean="0"/>
              <a:pPr/>
              <a:t>‹#›</a:t>
            </a:fld>
            <a:endParaRPr lang="en-GB"/>
          </a:p>
        </p:txBody>
      </p:sp>
    </p:spTree>
    <p:extLst>
      <p:ext uri="{BB962C8B-B14F-4D97-AF65-F5344CB8AC3E}">
        <p14:creationId xmlns:p14="http://schemas.microsoft.com/office/powerpoint/2010/main" val="2989170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93F1FE8-99F1-4A6E-A8D1-0B3D6FDFCE18}" type="datetimeFigureOut">
              <a:rPr lang="en-GB" smtClean="0"/>
              <a:pPr/>
              <a:t>24/11/2024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B97FA3-5CF3-423D-836A-6575279C67AF}" type="slidenum">
              <a:rPr lang="en-GB" smtClean="0"/>
              <a:pPr/>
              <a:t>‹#›</a:t>
            </a:fld>
            <a:endParaRPr lang="en-GB"/>
          </a:p>
        </p:txBody>
      </p:sp>
    </p:spTree>
    <p:extLst>
      <p:ext uri="{BB962C8B-B14F-4D97-AF65-F5344CB8AC3E}">
        <p14:creationId xmlns:p14="http://schemas.microsoft.com/office/powerpoint/2010/main" val="1844981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93F1FE8-99F1-4A6E-A8D1-0B3D6FDFCE18}" type="datetimeFigureOut">
              <a:rPr lang="en-GB" smtClean="0"/>
              <a:pPr/>
              <a:t>24/11/2024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B97FA3-5CF3-423D-836A-6575279C67AF}" type="slidenum">
              <a:rPr lang="en-GB" smtClean="0"/>
              <a:pPr/>
              <a:t>‹#›</a:t>
            </a:fld>
            <a:endParaRPr lang="en-GB"/>
          </a:p>
        </p:txBody>
      </p:sp>
    </p:spTree>
    <p:extLst>
      <p:ext uri="{BB962C8B-B14F-4D97-AF65-F5344CB8AC3E}">
        <p14:creationId xmlns:p14="http://schemas.microsoft.com/office/powerpoint/2010/main" val="426128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3F1FE8-99F1-4A6E-A8D1-0B3D6FDFCE18}" type="datetimeFigureOut">
              <a:rPr lang="en-GB" smtClean="0"/>
              <a:pPr/>
              <a:t>24/11/2024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EB97FA3-5CF3-423D-836A-6575279C67AF}" type="slidenum">
              <a:rPr lang="en-GB" smtClean="0"/>
              <a:pPr/>
              <a:t>‹#›</a:t>
            </a:fld>
            <a:endParaRPr lang="en-GB"/>
          </a:p>
        </p:txBody>
      </p:sp>
    </p:spTree>
    <p:extLst>
      <p:ext uri="{BB962C8B-B14F-4D97-AF65-F5344CB8AC3E}">
        <p14:creationId xmlns:p14="http://schemas.microsoft.com/office/powerpoint/2010/main" val="2450894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93F1FE8-99F1-4A6E-A8D1-0B3D6FDFCE18}" type="datetimeFigureOut">
              <a:rPr lang="en-GB" smtClean="0"/>
              <a:pPr/>
              <a:t>24/11/2024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EB97FA3-5CF3-423D-836A-6575279C67AF}" type="slidenum">
              <a:rPr lang="en-GB" smtClean="0"/>
              <a:pPr/>
              <a:t>‹#›</a:t>
            </a:fld>
            <a:endParaRPr lang="en-GB"/>
          </a:p>
        </p:txBody>
      </p:sp>
    </p:spTree>
    <p:extLst>
      <p:ext uri="{BB962C8B-B14F-4D97-AF65-F5344CB8AC3E}">
        <p14:creationId xmlns:p14="http://schemas.microsoft.com/office/powerpoint/2010/main" val="3080580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93F1FE8-99F1-4A6E-A8D1-0B3D6FDFCE18}" type="datetimeFigureOut">
              <a:rPr lang="en-GB" smtClean="0"/>
              <a:pPr/>
              <a:t>24/11/2024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EB97FA3-5CF3-423D-836A-6575279C67AF}" type="slidenum">
              <a:rPr lang="en-GB" smtClean="0"/>
              <a:pPr/>
              <a:t>‹#›</a:t>
            </a:fld>
            <a:endParaRPr lang="en-GB"/>
          </a:p>
        </p:txBody>
      </p:sp>
    </p:spTree>
    <p:extLst>
      <p:ext uri="{BB962C8B-B14F-4D97-AF65-F5344CB8AC3E}">
        <p14:creationId xmlns:p14="http://schemas.microsoft.com/office/powerpoint/2010/main" val="2151657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93F1FE8-99F1-4A6E-A8D1-0B3D6FDFCE18}" type="datetimeFigureOut">
              <a:rPr lang="en-GB" smtClean="0"/>
              <a:pPr/>
              <a:t>24/11/2024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EB97FA3-5CF3-423D-836A-6575279C67AF}" type="slidenum">
              <a:rPr lang="en-GB" smtClean="0"/>
              <a:pPr/>
              <a:t>‹#›</a:t>
            </a:fld>
            <a:endParaRPr lang="en-GB"/>
          </a:p>
        </p:txBody>
      </p:sp>
    </p:spTree>
    <p:extLst>
      <p:ext uri="{BB962C8B-B14F-4D97-AF65-F5344CB8AC3E}">
        <p14:creationId xmlns:p14="http://schemas.microsoft.com/office/powerpoint/2010/main" val="4165809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3F1FE8-99F1-4A6E-A8D1-0B3D6FDFCE18}" type="datetimeFigureOut">
              <a:rPr lang="en-GB" smtClean="0"/>
              <a:pPr/>
              <a:t>24/11/2024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EB97FA3-5CF3-423D-836A-6575279C67AF}" type="slidenum">
              <a:rPr lang="en-GB" smtClean="0"/>
              <a:pPr/>
              <a:t>‹#›</a:t>
            </a:fld>
            <a:endParaRPr lang="en-GB"/>
          </a:p>
        </p:txBody>
      </p:sp>
    </p:spTree>
    <p:extLst>
      <p:ext uri="{BB962C8B-B14F-4D97-AF65-F5344CB8AC3E}">
        <p14:creationId xmlns:p14="http://schemas.microsoft.com/office/powerpoint/2010/main" val="120482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3F1FE8-99F1-4A6E-A8D1-0B3D6FDFCE18}" type="datetimeFigureOut">
              <a:rPr lang="en-GB" smtClean="0"/>
              <a:pPr/>
              <a:t>24/11/2024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EB97FA3-5CF3-423D-836A-6575279C67AF}" type="slidenum">
              <a:rPr lang="en-GB" smtClean="0"/>
              <a:pPr/>
              <a:t>‹#›</a:t>
            </a:fld>
            <a:endParaRPr lang="en-GB"/>
          </a:p>
        </p:txBody>
      </p:sp>
    </p:spTree>
    <p:extLst>
      <p:ext uri="{BB962C8B-B14F-4D97-AF65-F5344CB8AC3E}">
        <p14:creationId xmlns:p14="http://schemas.microsoft.com/office/powerpoint/2010/main" val="104860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3F1FE8-99F1-4A6E-A8D1-0B3D6FDFCE18}" type="datetimeFigureOut">
              <a:rPr lang="en-GB" smtClean="0"/>
              <a:pPr/>
              <a:t>24/11/2024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EB97FA3-5CF3-423D-836A-6575279C67AF}" type="slidenum">
              <a:rPr lang="en-GB" smtClean="0"/>
              <a:pPr/>
              <a:t>‹#›</a:t>
            </a:fld>
            <a:endParaRPr lang="en-GB"/>
          </a:p>
        </p:txBody>
      </p:sp>
    </p:spTree>
    <p:extLst>
      <p:ext uri="{BB962C8B-B14F-4D97-AF65-F5344CB8AC3E}">
        <p14:creationId xmlns:p14="http://schemas.microsoft.com/office/powerpoint/2010/main" val="1310973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3F1FE8-99F1-4A6E-A8D1-0B3D6FDFCE18}" type="datetimeFigureOut">
              <a:rPr lang="en-GB" smtClean="0"/>
              <a:pPr/>
              <a:t>24/11/2024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B97FA3-5CF3-423D-836A-6575279C67AF}" type="slidenum">
              <a:rPr lang="en-GB" smtClean="0"/>
              <a:pPr/>
              <a:t>‹#›</a:t>
            </a:fld>
            <a:endParaRPr lang="en-GB"/>
          </a:p>
        </p:txBody>
      </p:sp>
    </p:spTree>
    <p:extLst>
      <p:ext uri="{BB962C8B-B14F-4D97-AF65-F5344CB8AC3E}">
        <p14:creationId xmlns:p14="http://schemas.microsoft.com/office/powerpoint/2010/main" val="11073300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file:///C:\Users\cezar\OneDrive\Documente_Scolare\Lectii\clasa_XI\T4-relatii_Internationale\remilitarizare_Renaniei\Planurile%20lui%20Hitler%20pentru%20remilitarizarea%20Renaniei.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692696"/>
            <a:ext cx="9144000" cy="1470025"/>
          </a:xfrm>
        </p:spPr>
        <p:txBody>
          <a:bodyPr/>
          <a:lstStyle/>
          <a:p>
            <a:r>
              <a:rPr lang="ro-RO" u="sng"/>
              <a:t>Remilitarizarea </a:t>
            </a:r>
            <a:r>
              <a:rPr lang="ro-RO" u="sng" dirty="0"/>
              <a:t>Rhenaniei</a:t>
            </a:r>
            <a:endParaRPr lang="en-GB" u="sng" dirty="0"/>
          </a:p>
        </p:txBody>
      </p:sp>
      <p:sp>
        <p:nvSpPr>
          <p:cNvPr id="5" name="Subtitle 4">
            <a:extLst>
              <a:ext uri="{FF2B5EF4-FFF2-40B4-BE49-F238E27FC236}">
                <a16:creationId xmlns:a16="http://schemas.microsoft.com/office/drawing/2014/main" id="{2E10FED6-E386-18F1-4A18-ADF0518DBBFB}"/>
              </a:ext>
            </a:extLst>
          </p:cNvPr>
          <p:cNvSpPr>
            <a:spLocks noGrp="1"/>
          </p:cNvSpPr>
          <p:nvPr>
            <p:ph type="subTitle" idx="1"/>
          </p:nvPr>
        </p:nvSpPr>
        <p:spPr>
          <a:xfrm>
            <a:off x="1371600" y="2060848"/>
            <a:ext cx="6400800" cy="3577952"/>
          </a:xfrm>
        </p:spPr>
        <p:txBody>
          <a:bodyPr/>
          <a:lstStyle/>
          <a:p>
            <a:endParaRPr lang="ro-RO" dirty="0"/>
          </a:p>
        </p:txBody>
      </p:sp>
      <p:pic>
        <p:nvPicPr>
          <p:cNvPr id="7" name="Picture 6" descr="A map of europe with a yellow area&#10;&#10;Description automatically generated">
            <a:extLst>
              <a:ext uri="{FF2B5EF4-FFF2-40B4-BE49-F238E27FC236}">
                <a16:creationId xmlns:a16="http://schemas.microsoft.com/office/drawing/2014/main" id="{8DE79D50-9B00-385E-2B9C-1E5273529D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9325" y="2090649"/>
            <a:ext cx="4705350" cy="3657600"/>
          </a:xfrm>
          <a:prstGeom prst="rect">
            <a:avLst/>
          </a:prstGeom>
        </p:spPr>
      </p:pic>
    </p:spTree>
    <p:extLst>
      <p:ext uri="{BB962C8B-B14F-4D97-AF65-F5344CB8AC3E}">
        <p14:creationId xmlns:p14="http://schemas.microsoft.com/office/powerpoint/2010/main" val="332294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u="sng" dirty="0"/>
              <a:t>ÎNTREBĂRI</a:t>
            </a:r>
            <a:endParaRPr lang="en-GB" dirty="0"/>
          </a:p>
        </p:txBody>
      </p:sp>
      <p:sp>
        <p:nvSpPr>
          <p:cNvPr id="3" name="Content Placeholder 2"/>
          <p:cNvSpPr>
            <a:spLocks noGrp="1"/>
          </p:cNvSpPr>
          <p:nvPr>
            <p:ph idx="1"/>
          </p:nvPr>
        </p:nvSpPr>
        <p:spPr/>
        <p:txBody>
          <a:bodyPr>
            <a:normAutofit fontScale="85000" lnSpcReduction="20000"/>
          </a:bodyPr>
          <a:lstStyle/>
          <a:p>
            <a:pPr>
              <a:buNone/>
            </a:pPr>
            <a:r>
              <a:rPr lang="en-GB" dirty="0"/>
              <a:t>1. </a:t>
            </a:r>
            <a:r>
              <a:rPr lang="ro-RO" dirty="0"/>
              <a:t>Explicați cum a devenit Rhenania zonă demilitarizată?</a:t>
            </a:r>
            <a:endParaRPr lang="en-GB" dirty="0"/>
          </a:p>
          <a:p>
            <a:pPr>
              <a:buNone/>
            </a:pPr>
            <a:r>
              <a:rPr lang="en-GB" dirty="0"/>
              <a:t>2. </a:t>
            </a:r>
            <a:r>
              <a:rPr lang="ro-RO" dirty="0"/>
              <a:t>De ce a ales Hitler să intre în Renania  în 1936 și nu în 1837</a:t>
            </a:r>
            <a:r>
              <a:rPr lang="en-GB" dirty="0"/>
              <a:t>?</a:t>
            </a:r>
          </a:p>
          <a:p>
            <a:pPr>
              <a:buNone/>
            </a:pPr>
            <a:r>
              <a:rPr lang="en-GB" dirty="0"/>
              <a:t>3. </a:t>
            </a:r>
            <a:r>
              <a:rPr lang="ro-RO" dirty="0"/>
              <a:t>De ce remilitarizarea a fost Renaniei un pariu</a:t>
            </a:r>
            <a:r>
              <a:rPr lang="en-GB" dirty="0"/>
              <a:t>?</a:t>
            </a:r>
          </a:p>
          <a:p>
            <a:pPr>
              <a:buNone/>
            </a:pPr>
            <a:r>
              <a:rPr lang="en-GB" dirty="0"/>
              <a:t>4. </a:t>
            </a:r>
            <a:r>
              <a:rPr lang="ro-RO" dirty="0"/>
              <a:t>De ce aliații (Anglia și Franța) nu au reacționat față de această încălcare a tratatului de pace de la Versailles</a:t>
            </a:r>
            <a:r>
              <a:rPr lang="en-GB" dirty="0"/>
              <a:t>?</a:t>
            </a:r>
          </a:p>
          <a:p>
            <a:pPr>
              <a:buNone/>
            </a:pPr>
            <a:r>
              <a:rPr lang="en-GB" dirty="0"/>
              <a:t>5. </a:t>
            </a:r>
            <a:r>
              <a:rPr lang="ro-RO" dirty="0"/>
              <a:t>Ce a crezut Hitler despre faptul că nu a întâmpinat nici o opoziție față de remilitarizarea Renaniei</a:t>
            </a:r>
            <a:r>
              <a:rPr lang="en-GB" dirty="0"/>
              <a:t>?</a:t>
            </a:r>
          </a:p>
          <a:p>
            <a:pPr>
              <a:buNone/>
            </a:pPr>
            <a:r>
              <a:rPr lang="en-GB" dirty="0"/>
              <a:t> </a:t>
            </a:r>
          </a:p>
          <a:p>
            <a:pPr>
              <a:buNone/>
            </a:pPr>
            <a:r>
              <a:rPr lang="ro-RO" dirty="0"/>
              <a:t>- Pentru a răspunde la aceste întrebări citiți următorul </a:t>
            </a:r>
            <a:r>
              <a:rPr lang="ro-RO" dirty="0">
                <a:hlinkClick r:id="rId2" action="ppaction://hlinkfile"/>
              </a:rPr>
              <a:t>articol</a:t>
            </a:r>
            <a:r>
              <a:rPr lang="ro-RO" dirty="0"/>
              <a:t>.</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Întrebare</a:t>
            </a:r>
            <a:endParaRPr lang="en-GB" dirty="0"/>
          </a:p>
        </p:txBody>
      </p:sp>
      <p:sp>
        <p:nvSpPr>
          <p:cNvPr id="3" name="Content Placeholder 2"/>
          <p:cNvSpPr>
            <a:spLocks noGrp="1"/>
          </p:cNvSpPr>
          <p:nvPr>
            <p:ph idx="1"/>
          </p:nvPr>
        </p:nvSpPr>
        <p:spPr/>
        <p:txBody>
          <a:bodyPr/>
          <a:lstStyle/>
          <a:p>
            <a:pPr marL="514350" indent="-514350">
              <a:buAutoNum type="arabicPeriod"/>
            </a:pPr>
            <a:r>
              <a:rPr lang="ro-RO" dirty="0"/>
              <a:t>Uitați-vă cu atenție la caricatură</a:t>
            </a:r>
            <a:r>
              <a:rPr lang="en-GB" dirty="0"/>
              <a:t>.</a:t>
            </a:r>
            <a:br>
              <a:rPr lang="en-GB" dirty="0"/>
            </a:br>
            <a:r>
              <a:rPr lang="en-GB" dirty="0"/>
              <a:t>a) </a:t>
            </a:r>
            <a:r>
              <a:rPr lang="ro-RO" dirty="0"/>
              <a:t>Care este mesajul desenului?</a:t>
            </a:r>
            <a:endParaRPr lang="en-GB" dirty="0"/>
          </a:p>
          <a:p>
            <a:endParaRPr lang="en-GB" dirty="0"/>
          </a:p>
        </p:txBody>
      </p:sp>
    </p:spTree>
    <p:extLst>
      <p:ext uri="{BB962C8B-B14F-4D97-AF65-F5344CB8AC3E}">
        <p14:creationId xmlns:p14="http://schemas.microsoft.com/office/powerpoint/2010/main" val="1956537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14062"/>
          <a:stretch/>
        </p:blipFill>
        <p:spPr bwMode="auto">
          <a:xfrm>
            <a:off x="232550" y="220691"/>
            <a:ext cx="5523817" cy="65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
        <p:nvSpPr>
          <p:cNvPr id="2" name="TextBox 1">
            <a:extLst>
              <a:ext uri="{FF2B5EF4-FFF2-40B4-BE49-F238E27FC236}">
                <a16:creationId xmlns:a16="http://schemas.microsoft.com/office/drawing/2014/main" id="{10BFEA5C-9D43-F9B8-D645-ED5122F0F73A}"/>
              </a:ext>
            </a:extLst>
          </p:cNvPr>
          <p:cNvSpPr txBox="1"/>
          <p:nvPr/>
        </p:nvSpPr>
        <p:spPr>
          <a:xfrm>
            <a:off x="5940152" y="2309651"/>
            <a:ext cx="2704065" cy="1200329"/>
          </a:xfrm>
          <a:prstGeom prst="rect">
            <a:avLst/>
          </a:prstGeom>
          <a:noFill/>
        </p:spPr>
        <p:txBody>
          <a:bodyPr wrap="square" rtlCol="0">
            <a:spAutoFit/>
          </a:bodyPr>
          <a:lstStyle/>
          <a:p>
            <a:r>
              <a:rPr lang="ro-RO" dirty="0"/>
              <a:t>Gâscă, gâscă pe unde te-ai rătăcit? Doar prin Rhenania – vă rog să-mi scuzați gafa!</a:t>
            </a:r>
          </a:p>
        </p:txBody>
      </p:sp>
      <p:cxnSp>
        <p:nvCxnSpPr>
          <p:cNvPr id="6" name="Straight Arrow Connector 5">
            <a:extLst>
              <a:ext uri="{FF2B5EF4-FFF2-40B4-BE49-F238E27FC236}">
                <a16:creationId xmlns:a16="http://schemas.microsoft.com/office/drawing/2014/main" id="{4D64264B-728E-DBBC-7949-139F0F4FED86}"/>
              </a:ext>
            </a:extLst>
          </p:cNvPr>
          <p:cNvCxnSpPr/>
          <p:nvPr/>
        </p:nvCxnSpPr>
        <p:spPr>
          <a:xfrm>
            <a:off x="3779912" y="5517232"/>
            <a:ext cx="2736304" cy="720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C8B13B56-EDF8-669F-6DFF-CBEFE7E810D8}"/>
              </a:ext>
            </a:extLst>
          </p:cNvPr>
          <p:cNvSpPr txBox="1"/>
          <p:nvPr/>
        </p:nvSpPr>
        <p:spPr>
          <a:xfrm>
            <a:off x="6547296" y="5404574"/>
            <a:ext cx="936104" cy="369332"/>
          </a:xfrm>
          <a:prstGeom prst="rect">
            <a:avLst/>
          </a:prstGeom>
          <a:noFill/>
        </p:spPr>
        <p:txBody>
          <a:bodyPr wrap="square" rtlCol="0">
            <a:spAutoFit/>
          </a:bodyPr>
          <a:lstStyle/>
          <a:p>
            <a:r>
              <a:rPr lang="ro-RO" dirty="0"/>
              <a:t>Locarno</a:t>
            </a:r>
          </a:p>
        </p:txBody>
      </p:sp>
      <p:cxnSp>
        <p:nvCxnSpPr>
          <p:cNvPr id="9" name="Straight Arrow Connector 8">
            <a:extLst>
              <a:ext uri="{FF2B5EF4-FFF2-40B4-BE49-F238E27FC236}">
                <a16:creationId xmlns:a16="http://schemas.microsoft.com/office/drawing/2014/main" id="{5A67B1D3-D9FF-A8BB-287D-027DDD2F3F2B}"/>
              </a:ext>
            </a:extLst>
          </p:cNvPr>
          <p:cNvCxnSpPr/>
          <p:nvPr/>
        </p:nvCxnSpPr>
        <p:spPr>
          <a:xfrm flipV="1">
            <a:off x="3347864" y="1052736"/>
            <a:ext cx="3384376" cy="12569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E8EB26B2-EED4-EE66-96B8-A7655425FD55}"/>
              </a:ext>
            </a:extLst>
          </p:cNvPr>
          <p:cNvSpPr txBox="1"/>
          <p:nvPr/>
        </p:nvSpPr>
        <p:spPr>
          <a:xfrm>
            <a:off x="6732240" y="924656"/>
            <a:ext cx="1764457" cy="369332"/>
          </a:xfrm>
          <a:prstGeom prst="rect">
            <a:avLst/>
          </a:prstGeom>
          <a:noFill/>
        </p:spPr>
        <p:txBody>
          <a:bodyPr wrap="none" rtlCol="0">
            <a:spAutoFit/>
          </a:bodyPr>
          <a:lstStyle/>
          <a:p>
            <a:r>
              <a:rPr lang="ro-RO" dirty="0"/>
              <a:t>Pacea germanică</a:t>
            </a:r>
          </a:p>
        </p:txBody>
      </p:sp>
    </p:spTree>
    <p:extLst>
      <p:ext uri="{BB962C8B-B14F-4D97-AF65-F5344CB8AC3E}">
        <p14:creationId xmlns:p14="http://schemas.microsoft.com/office/powerpoint/2010/main" val="2016977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Caricatură</a:t>
            </a:r>
            <a:endParaRPr lang="en-GB" dirty="0"/>
          </a:p>
        </p:txBody>
      </p:sp>
      <p:sp>
        <p:nvSpPr>
          <p:cNvPr id="3" name="Content Placeholder 2"/>
          <p:cNvSpPr>
            <a:spLocks noGrp="1"/>
          </p:cNvSpPr>
          <p:nvPr>
            <p:ph idx="1"/>
          </p:nvPr>
        </p:nvSpPr>
        <p:spPr>
          <a:xfrm>
            <a:off x="457200" y="1600200"/>
            <a:ext cx="4186808" cy="4791100"/>
          </a:xfrm>
        </p:spPr>
        <p:txBody>
          <a:bodyPr>
            <a:noAutofit/>
          </a:bodyPr>
          <a:lstStyle/>
          <a:p>
            <a:pPr marL="0" indent="0">
              <a:buNone/>
            </a:pPr>
            <a:r>
              <a:rPr lang="en-GB" sz="2400" dirty="0"/>
              <a:t>O </a:t>
            </a:r>
            <a:r>
              <a:rPr lang="en-GB" sz="2400" dirty="0" err="1"/>
              <a:t>gâscă</a:t>
            </a:r>
            <a:r>
              <a:rPr lang="en-GB" sz="2400" dirty="0"/>
              <a:t> </a:t>
            </a:r>
            <a:r>
              <a:rPr lang="en-GB" sz="2400" dirty="0" err="1"/>
              <a:t>este</a:t>
            </a:r>
            <a:r>
              <a:rPr lang="en-GB" sz="2400" dirty="0"/>
              <a:t> </a:t>
            </a:r>
            <a:r>
              <a:rPr lang="en-GB" sz="2400" dirty="0" err="1"/>
              <a:t>prezentată</a:t>
            </a:r>
            <a:r>
              <a:rPr lang="en-GB" sz="2400" dirty="0"/>
              <a:t> </a:t>
            </a:r>
            <a:r>
              <a:rPr lang="en-GB" sz="2400" dirty="0" err="1"/>
              <a:t>mărșăluind</a:t>
            </a:r>
            <a:r>
              <a:rPr lang="en-GB" sz="2400" dirty="0"/>
              <a:t> pe o </a:t>
            </a:r>
            <a:r>
              <a:rPr lang="en-GB" sz="2400" dirty="0" err="1"/>
              <a:t>stradă</a:t>
            </a:r>
            <a:r>
              <a:rPr lang="en-GB" sz="2400" dirty="0"/>
              <a:t> </a:t>
            </a:r>
            <a:r>
              <a:rPr lang="en-GB" sz="2400" dirty="0" err="1"/>
              <a:t>plină</a:t>
            </a:r>
            <a:r>
              <a:rPr lang="en-GB" sz="2400" dirty="0"/>
              <a:t> de case care </a:t>
            </a:r>
            <a:r>
              <a:rPr lang="en-GB" sz="2400" dirty="0" err="1"/>
              <a:t>afișează</a:t>
            </a:r>
            <a:r>
              <a:rPr lang="en-GB" sz="2400" dirty="0"/>
              <a:t> </a:t>
            </a:r>
            <a:r>
              <a:rPr lang="en-GB" sz="2400" dirty="0" err="1"/>
              <a:t>steagul</a:t>
            </a:r>
            <a:r>
              <a:rPr lang="en-GB" sz="2400" dirty="0"/>
              <a:t> </a:t>
            </a:r>
            <a:r>
              <a:rPr lang="en-GB" sz="2400" dirty="0" err="1"/>
              <a:t>nazist</a:t>
            </a:r>
            <a:r>
              <a:rPr lang="en-GB" sz="2400" dirty="0"/>
              <a:t>. </a:t>
            </a:r>
            <a:r>
              <a:rPr lang="en-GB" sz="2400" dirty="0" err="1"/>
              <a:t>Gâsca</a:t>
            </a:r>
            <a:r>
              <a:rPr lang="en-GB" sz="2400" dirty="0"/>
              <a:t> are </a:t>
            </a:r>
            <a:r>
              <a:rPr lang="en-GB" sz="2400" dirty="0" err="1"/>
              <a:t>svastica</a:t>
            </a:r>
            <a:r>
              <a:rPr lang="en-GB" sz="2400" dirty="0"/>
              <a:t> pe </a:t>
            </a:r>
            <a:r>
              <a:rPr lang="en-GB" sz="2400" dirty="0" err="1"/>
              <a:t>ea</a:t>
            </a:r>
            <a:r>
              <a:rPr lang="en-GB" sz="2400" dirty="0"/>
              <a:t>, </a:t>
            </a:r>
            <a:r>
              <a:rPr lang="en-GB" sz="2400" dirty="0" err="1"/>
              <a:t>poartă</a:t>
            </a:r>
            <a:r>
              <a:rPr lang="en-GB" sz="2400" dirty="0"/>
              <a:t> o </a:t>
            </a:r>
            <a:r>
              <a:rPr lang="en-GB" sz="2400" dirty="0" err="1"/>
              <a:t>cască</a:t>
            </a:r>
            <a:r>
              <a:rPr lang="en-GB" sz="2400" dirty="0"/>
              <a:t> </a:t>
            </a:r>
            <a:r>
              <a:rPr lang="en-GB" sz="2400" dirty="0" err="1"/>
              <a:t>militară</a:t>
            </a:r>
            <a:r>
              <a:rPr lang="en-GB" sz="2400" dirty="0"/>
              <a:t> </a:t>
            </a:r>
            <a:r>
              <a:rPr lang="en-GB" sz="2400" dirty="0" err="1"/>
              <a:t>și</a:t>
            </a:r>
            <a:r>
              <a:rPr lang="en-GB" sz="2400" dirty="0"/>
              <a:t> o </a:t>
            </a:r>
            <a:r>
              <a:rPr lang="en-GB" sz="2400" dirty="0" err="1"/>
              <a:t>pușcă</a:t>
            </a:r>
            <a:r>
              <a:rPr lang="en-GB" sz="2400" dirty="0"/>
              <a:t>, precum </a:t>
            </a:r>
            <a:r>
              <a:rPr lang="en-GB" sz="2400" dirty="0" err="1"/>
              <a:t>și</a:t>
            </a:r>
            <a:r>
              <a:rPr lang="en-GB" sz="2400" dirty="0"/>
              <a:t> </a:t>
            </a:r>
            <a:r>
              <a:rPr lang="en-GB" sz="2400" dirty="0" err="1"/>
              <a:t>două</a:t>
            </a:r>
            <a:r>
              <a:rPr lang="en-GB" sz="2400" dirty="0"/>
              <a:t> </a:t>
            </a:r>
            <a:r>
              <a:rPr lang="en-GB" sz="2400" dirty="0" err="1"/>
              <a:t>mitraliere</a:t>
            </a:r>
            <a:r>
              <a:rPr lang="en-GB" sz="2400" dirty="0"/>
              <a:t> </a:t>
            </a:r>
            <a:r>
              <a:rPr lang="en-GB" sz="2400" dirty="0" err="1"/>
              <a:t>și</a:t>
            </a:r>
            <a:r>
              <a:rPr lang="en-GB" sz="2400" dirty="0"/>
              <a:t> o </a:t>
            </a:r>
            <a:r>
              <a:rPr lang="en-GB" sz="2400" dirty="0" err="1"/>
              <a:t>sabie</a:t>
            </a:r>
            <a:r>
              <a:rPr lang="en-GB" sz="2400" dirty="0"/>
              <a:t>. </a:t>
            </a:r>
            <a:r>
              <a:rPr lang="en-GB" sz="2400" dirty="0" err="1"/>
              <a:t>În</a:t>
            </a:r>
            <a:r>
              <a:rPr lang="en-GB" sz="2400" dirty="0"/>
              <a:t> </a:t>
            </a:r>
            <a:r>
              <a:rPr lang="en-GB" sz="2400" dirty="0" err="1"/>
              <a:t>gură</a:t>
            </a:r>
            <a:r>
              <a:rPr lang="en-GB" sz="2400" dirty="0"/>
              <a:t> </a:t>
            </a:r>
            <a:r>
              <a:rPr lang="en-GB" sz="2400" dirty="0" err="1"/>
              <a:t>poartă</a:t>
            </a:r>
            <a:r>
              <a:rPr lang="en-GB" sz="2400" dirty="0"/>
              <a:t> o </a:t>
            </a:r>
            <a:r>
              <a:rPr lang="en-GB" sz="2400" dirty="0" err="1"/>
              <a:t>ramură</a:t>
            </a:r>
            <a:r>
              <a:rPr lang="en-GB" sz="2400" dirty="0"/>
              <a:t> de </a:t>
            </a:r>
            <a:r>
              <a:rPr lang="en-GB" sz="2400" dirty="0" err="1"/>
              <a:t>măslin</a:t>
            </a:r>
            <a:r>
              <a:rPr lang="en-GB" sz="2400" dirty="0"/>
              <a:t> pe care </a:t>
            </a:r>
            <a:r>
              <a:rPr lang="en-GB" sz="2400" dirty="0" err="1"/>
              <a:t>scrie</a:t>
            </a:r>
            <a:r>
              <a:rPr lang="en-GB" sz="2400" dirty="0"/>
              <a:t> „Pax Germanica”, </a:t>
            </a:r>
            <a:r>
              <a:rPr lang="en-GB" sz="2400" dirty="0" err="1"/>
              <a:t>ceea</a:t>
            </a:r>
            <a:r>
              <a:rPr lang="en-GB" sz="2400" dirty="0"/>
              <a:t> </a:t>
            </a:r>
            <a:r>
              <a:rPr lang="en-GB" sz="2400" dirty="0" err="1"/>
              <a:t>ce</a:t>
            </a:r>
            <a:r>
              <a:rPr lang="en-GB" sz="2400" dirty="0"/>
              <a:t> </a:t>
            </a:r>
            <a:r>
              <a:rPr lang="en-GB" sz="2400" dirty="0" err="1"/>
              <a:t>înseamnă</a:t>
            </a:r>
            <a:r>
              <a:rPr lang="en-GB" sz="2400" dirty="0"/>
              <a:t> „pace </a:t>
            </a:r>
            <a:r>
              <a:rPr lang="en-GB" sz="2400" dirty="0" err="1"/>
              <a:t>în</a:t>
            </a:r>
            <a:r>
              <a:rPr lang="en-GB" sz="2400" dirty="0"/>
              <a:t> </a:t>
            </a:r>
            <a:r>
              <a:rPr lang="en-GB" sz="2400" dirty="0" err="1"/>
              <a:t>stil</a:t>
            </a:r>
            <a:r>
              <a:rPr lang="en-GB" sz="2400" dirty="0"/>
              <a:t> </a:t>
            </a:r>
            <a:r>
              <a:rPr lang="en-GB" sz="2400" dirty="0" err="1"/>
              <a:t>german</a:t>
            </a:r>
            <a:r>
              <a:rPr lang="en-GB" sz="2400" dirty="0"/>
              <a:t>”. </a:t>
            </a:r>
            <a:r>
              <a:rPr lang="en-GB" sz="2400" dirty="0" err="1"/>
              <a:t>Gâsca</a:t>
            </a:r>
            <a:r>
              <a:rPr lang="en-GB" sz="2400" dirty="0"/>
              <a:t> </a:t>
            </a:r>
            <a:r>
              <a:rPr lang="en-GB" sz="2400" dirty="0" err="1"/>
              <a:t>mărșăluiește</a:t>
            </a:r>
            <a:r>
              <a:rPr lang="en-GB" sz="2400" dirty="0"/>
              <a:t> pe o </a:t>
            </a:r>
            <a:r>
              <a:rPr lang="en-GB" sz="2400" dirty="0" err="1"/>
              <a:t>bucată</a:t>
            </a:r>
            <a:r>
              <a:rPr lang="en-GB" sz="2400" dirty="0"/>
              <a:t> de </a:t>
            </a:r>
            <a:r>
              <a:rPr lang="en-GB" sz="2400" dirty="0" err="1"/>
              <a:t>hârtie</a:t>
            </a:r>
            <a:r>
              <a:rPr lang="en-GB" sz="2400" dirty="0"/>
              <a:t> </a:t>
            </a:r>
            <a:r>
              <a:rPr lang="en-GB" sz="2400" dirty="0" err="1"/>
              <a:t>ruptă</a:t>
            </a:r>
            <a:r>
              <a:rPr lang="en-GB" sz="2400" dirty="0"/>
              <a:t> pe care </a:t>
            </a:r>
            <a:r>
              <a:rPr lang="en-GB" sz="2400" dirty="0" err="1"/>
              <a:t>scrie</a:t>
            </a:r>
            <a:r>
              <a:rPr lang="en-GB" sz="2400" dirty="0"/>
              <a:t> „Locarno”.</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0032" y="1628800"/>
            <a:ext cx="3467100" cy="4762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pic>
    </p:spTree>
    <p:extLst>
      <p:ext uri="{BB962C8B-B14F-4D97-AF65-F5344CB8AC3E}">
        <p14:creationId xmlns:p14="http://schemas.microsoft.com/office/powerpoint/2010/main" val="2856439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a:t>Abilități</a:t>
            </a:r>
            <a:endParaRPr lang="en-GB" dirty="0"/>
          </a:p>
        </p:txBody>
      </p:sp>
      <p:sp>
        <p:nvSpPr>
          <p:cNvPr id="3" name="Content Placeholder 2"/>
          <p:cNvSpPr>
            <a:spLocks noGrp="1"/>
          </p:cNvSpPr>
          <p:nvPr>
            <p:ph idx="1"/>
          </p:nvPr>
        </p:nvSpPr>
        <p:spPr>
          <a:xfrm>
            <a:off x="457200" y="1600200"/>
            <a:ext cx="4114800" cy="4525963"/>
          </a:xfrm>
        </p:spPr>
        <p:txBody>
          <a:bodyPr>
            <a:normAutofit/>
          </a:bodyPr>
          <a:lstStyle/>
          <a:p>
            <a:r>
              <a:rPr lang="ro-RO" dirty="0"/>
              <a:t>Descrieți desenul</a:t>
            </a:r>
          </a:p>
          <a:p>
            <a:r>
              <a:rPr lang="ro-RO" dirty="0"/>
              <a:t>Explicați mesajul</a:t>
            </a:r>
          </a:p>
          <a:p>
            <a:r>
              <a:rPr lang="ro-RO" dirty="0"/>
              <a:t>Explicați de ce a fost publicat</a:t>
            </a:r>
            <a:br>
              <a:rPr lang="en-GB" dirty="0"/>
            </a:br>
            <a:endParaRPr lang="en-GB"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07737" y="1844824"/>
            <a:ext cx="3810000" cy="285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06317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5121"/>
            <a:ext cx="8229600" cy="1143000"/>
          </a:xfrm>
        </p:spPr>
        <p:txBody>
          <a:bodyPr>
            <a:noAutofit/>
          </a:bodyPr>
          <a:lstStyle/>
          <a:p>
            <a:r>
              <a:rPr lang="ro-RO" sz="3200" dirty="0"/>
              <a:t>Câte puncte acordați acestui răspuns</a:t>
            </a:r>
            <a:r>
              <a:rPr lang="en-GB" sz="3200" dirty="0"/>
              <a:t>?</a:t>
            </a:r>
          </a:p>
        </p:txBody>
      </p:sp>
      <p:sp>
        <p:nvSpPr>
          <p:cNvPr id="3" name="Content Placeholder 2"/>
          <p:cNvSpPr>
            <a:spLocks noGrp="1"/>
          </p:cNvSpPr>
          <p:nvPr>
            <p:ph idx="1"/>
          </p:nvPr>
        </p:nvSpPr>
        <p:spPr>
          <a:xfrm>
            <a:off x="457200" y="908720"/>
            <a:ext cx="8229600" cy="5688632"/>
          </a:xfrm>
        </p:spPr>
        <p:txBody>
          <a:bodyPr>
            <a:noAutofit/>
          </a:bodyPr>
          <a:lstStyle/>
          <a:p>
            <a:pPr marL="0" indent="0">
              <a:buNone/>
            </a:pPr>
            <a:r>
              <a:rPr lang="ro-RO" sz="2400" dirty="0"/>
              <a:t>Mesajul pe care artistul desenului animat a vrut să îl transmită este că, deși germanii sunt primiți pașnic înapoi în Renania, ei se comportă de fapt ca într-un război, deoarece Germania este „înarmată până în dinți” și calcă în picioare acordurile de la Locarno. Gâsca se referă la metoda de marș a armatei, care este prezentată mărșăluind în Renania, presupunând că oferă pace, dar de fapt este puternic înarmată. Steagurile naziste flutură pentru a oferi un bun venit. Poemul sugerează că mersul în Renania este o încercare pentru Franța și Marea Britanie, pentru a vedea reacția lor. Dar caricaturistul sugerează că faptul că sunt înarmați înseamnă că nu este o greșeală. În 1936, Hitler credea că Marea Britanie nu-l va împiedica să trimită trupe în Renania, deoarece mulți britanici considerau că are acest drept. Francezii, de care se temea cel mai mult, nu se puteau hotărî, deoarece nimeni nu dorea responsabilitatea de a arunca Franța în război.</a:t>
            </a:r>
          </a:p>
        </p:txBody>
      </p:sp>
    </p:spTree>
    <p:extLst>
      <p:ext uri="{BB962C8B-B14F-4D97-AF65-F5344CB8AC3E}">
        <p14:creationId xmlns:p14="http://schemas.microsoft.com/office/powerpoint/2010/main" val="24028072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5121"/>
            <a:ext cx="8229600" cy="1143000"/>
          </a:xfrm>
        </p:spPr>
        <p:txBody>
          <a:bodyPr>
            <a:noAutofit/>
          </a:bodyPr>
          <a:lstStyle/>
          <a:p>
            <a:r>
              <a:rPr lang="ro-RO" sz="2800" dirty="0"/>
              <a:t>Puteți îmbunătăți răspunsul</a:t>
            </a:r>
            <a:r>
              <a:rPr lang="en-GB" sz="2800" dirty="0"/>
              <a:t>?</a:t>
            </a:r>
          </a:p>
        </p:txBody>
      </p:sp>
      <p:sp>
        <p:nvSpPr>
          <p:cNvPr id="3" name="Content Placeholder 2"/>
          <p:cNvSpPr>
            <a:spLocks noGrp="1"/>
          </p:cNvSpPr>
          <p:nvPr>
            <p:ph idx="1"/>
          </p:nvPr>
        </p:nvSpPr>
        <p:spPr>
          <a:xfrm>
            <a:off x="457200" y="908720"/>
            <a:ext cx="8229600" cy="5217443"/>
          </a:xfrm>
        </p:spPr>
        <p:txBody>
          <a:bodyPr>
            <a:noAutofit/>
          </a:bodyPr>
          <a:lstStyle/>
          <a:p>
            <a:pPr marL="0" indent="0">
              <a:buNone/>
            </a:pPr>
            <a:r>
              <a:rPr lang="ro-RO" sz="2200" dirty="0"/>
              <a:t>Mesajul pe care artistul desenului animat a vrut să îl transmită este că, deși germanii sunt primiți pașnic înapoi în Renania, ei se comportă de fapt ca într-un război, deoarece Germania este „înarmată până în dinți” și calcă în picioare acordurile de la Locarno. Gâsca se referă la metoda de marș a armatei, care este prezentată mărșăluind în Renania, presupunând că oferă pace, dar de fapt este puternic înarmată. Steagurile naziste flutură pentru a oferi un bun venit. Poemul sugerează că mersul în Renania este o încercare pentru Franța și Marea Britanie, pentru a vedea reacția lor. Dar caricaturistul sugerează că faptul că sunt înarmați înseamnă că nu este o greșeală. În 1936, Hitler credea că Marea Britanie nu-l va împiedica să trimită trupe în Renania, deoarece mulți britanici considerau că are acest drept. Francezii, de care se temea cel mai mult, nu se puteau hotărî, deoarece nimeni nu dorea să-și asume responsabilitatea de a arunca Franța în război.</a:t>
            </a:r>
          </a:p>
        </p:txBody>
      </p:sp>
    </p:spTree>
    <p:extLst>
      <p:ext uri="{BB962C8B-B14F-4D97-AF65-F5344CB8AC3E}">
        <p14:creationId xmlns:p14="http://schemas.microsoft.com/office/powerpoint/2010/main" val="17935261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TotalTime>
  <Words>591</Words>
  <Application>Microsoft Office PowerPoint</Application>
  <PresentationFormat>On-screen Show (4:3)</PresentationFormat>
  <Paragraphs>24</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Remilitarizarea Rhenaniei</vt:lpstr>
      <vt:lpstr>ÎNTREBĂRI</vt:lpstr>
      <vt:lpstr>Întrebare</vt:lpstr>
      <vt:lpstr>PowerPoint Presentation</vt:lpstr>
      <vt:lpstr>Caricatură</vt:lpstr>
      <vt:lpstr>Abilități</vt:lpstr>
      <vt:lpstr>Câte puncte acordați acestui răspuns?</vt:lpstr>
      <vt:lpstr>Puteți îmbunătăți răspunsul?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Lainey-bop</dc:creator>
  <cp:lastModifiedBy>Cramariuc Cezar</cp:lastModifiedBy>
  <cp:revision>27</cp:revision>
  <dcterms:created xsi:type="dcterms:W3CDTF">2011-03-20T20:52:02Z</dcterms:created>
  <dcterms:modified xsi:type="dcterms:W3CDTF">2024-11-24T18:11:21Z</dcterms:modified>
</cp:coreProperties>
</file>